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464" r:id="rId3"/>
    <p:sldId id="475" r:id="rId4"/>
    <p:sldId id="482" r:id="rId5"/>
    <p:sldId id="483" r:id="rId6"/>
    <p:sldId id="484" r:id="rId7"/>
    <p:sldId id="485" r:id="rId8"/>
    <p:sldId id="486" r:id="rId9"/>
    <p:sldId id="487" r:id="rId10"/>
    <p:sldId id="481" r:id="rId11"/>
    <p:sldId id="319" r:id="rId12"/>
  </p:sldIdLst>
  <p:sldSz cx="9144000" cy="6858000" type="screen4x3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AD"/>
    <a:srgbClr val="FFFFFF"/>
    <a:srgbClr val="ED8800"/>
    <a:srgbClr val="F650DE"/>
    <a:srgbClr val="030A4F"/>
    <a:srgbClr val="4E0443"/>
    <a:srgbClr val="004851"/>
    <a:srgbClr val="053139"/>
    <a:srgbClr val="C90026"/>
    <a:srgbClr val="004E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95770" autoAdjust="0"/>
  </p:normalViewPr>
  <p:slideViewPr>
    <p:cSldViewPr snapToGrid="0" snapToObjects="1" showGuides="1">
      <p:cViewPr varScale="1">
        <p:scale>
          <a:sx n="109" d="100"/>
          <a:sy n="109" d="100"/>
        </p:scale>
        <p:origin x="1320" y="108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401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F9ED7-D9DF-9B4A-A1AC-9FBF0C9B1C8E}" type="datetime1">
              <a:rPr lang="es-ES" smtClean="0"/>
              <a:t>02/01/2023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381E0-5EA1-A741-8E0F-979B987291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6217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DC53B6-CB23-B545-A702-0812837A95EA}" type="datetime1">
              <a:rPr lang="es-ES" smtClean="0"/>
              <a:t>27/12/2022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C7D51-4C89-E346-BC52-B4E8590D3F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575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s-ES_tradnl"/>
              <a:t>Nombre presentación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BC7D51-4C89-E346-BC52-B4E8590D3F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15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5" y="-2608"/>
            <a:ext cx="1762124" cy="1679288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600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6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0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826" y="-12340"/>
            <a:ext cx="1083080" cy="1032166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27.12.22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58440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27.12.22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55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2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51B10C-2937-EF49-B2B2-FDE1E3A46A2D}" type="datetime3">
              <a:rPr lang="es-ES_tradnl" smtClean="0"/>
              <a:t>27.12.22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00D15E21-D2CF-1240-9C1C-EE2BBCF2DFB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01D28-75B5-FC4C-A926-0D97A7D67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2" y="472037"/>
            <a:ext cx="7600813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16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27.12.22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826" y="-12340"/>
            <a:ext cx="1083080" cy="103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203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27.12.22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096" y="-3526"/>
            <a:ext cx="1094279" cy="78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31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3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0529"/>
            <a:ext cx="121606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DCE5B6F-4229-BD47-9F49-CE071C120013}" type="datetime3">
              <a:rPr lang="es-ES_tradnl" smtClean="0"/>
              <a:t>27.12.22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Content Placeholder 14">
            <a:extLst>
              <a:ext uri="{FF2B5EF4-FFF2-40B4-BE49-F238E27FC236}">
                <a16:creationId xmlns:a16="http://schemas.microsoft.com/office/drawing/2014/main" id="{95BF4BF0-1531-0D46-A693-444EF85632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>
            <a:lvl1pPr>
              <a:buClr>
                <a:srgbClr val="004851"/>
              </a:buClr>
              <a:defRPr>
                <a:solidFill>
                  <a:schemeClr val="bg1"/>
                </a:solidFill>
              </a:defRPr>
            </a:lvl1pPr>
            <a:lvl2pPr>
              <a:buClr>
                <a:srgbClr val="004851"/>
              </a:buClr>
              <a:defRPr>
                <a:solidFill>
                  <a:schemeClr val="bg1"/>
                </a:solidFill>
              </a:defRPr>
            </a:lvl2pPr>
            <a:lvl3pPr>
              <a:buClr>
                <a:srgbClr val="004851"/>
              </a:buClr>
              <a:defRPr>
                <a:solidFill>
                  <a:schemeClr val="bg1"/>
                </a:solidFill>
              </a:defRPr>
            </a:lvl3pPr>
            <a:lvl4pPr>
              <a:buClr>
                <a:srgbClr val="004851"/>
              </a:buClr>
              <a:defRPr>
                <a:solidFill>
                  <a:schemeClr val="bg1"/>
                </a:solidFill>
              </a:defRPr>
            </a:lvl4pPr>
            <a:lvl5pPr>
              <a:buClr>
                <a:srgbClr val="00485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18D01-A768-EC4B-B724-CFE88E2E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11006" cy="42815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845" y="0"/>
            <a:ext cx="1116836" cy="100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10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039" y="-17539"/>
            <a:ext cx="1105341" cy="105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1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92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adasdasd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" y="-2192"/>
            <a:ext cx="1736530" cy="124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1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4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422030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6D8C46FE-6D60-7E43-9EAD-3064B98E9FE4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60" y="6460527"/>
            <a:ext cx="1167814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5" name="Content Placeholder 2"/>
          <p:cNvSpPr>
            <a:spLocks noGrp="1"/>
          </p:cNvSpPr>
          <p:nvPr>
            <p:ph idx="13"/>
          </p:nvPr>
        </p:nvSpPr>
        <p:spPr>
          <a:xfrm>
            <a:off x="4731582" y="1364829"/>
            <a:ext cx="3987692" cy="48471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solidFill>
                  <a:srgbClr val="00485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B9805-B57F-7F42-9040-39F850600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326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039" y="-17539"/>
            <a:ext cx="1105341" cy="105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049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M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779" y="-8238"/>
            <a:ext cx="1085983" cy="78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180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5 - Profesionalentzako Prestakunt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1" y="6460529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3BAEA45-06BF-1B4B-8B5F-15A64A07D060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459" y="6460527"/>
            <a:ext cx="1170510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7C6413-A5EF-F24B-A948-19418513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3" y="472037"/>
            <a:ext cx="7569330" cy="4281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362" y="0"/>
            <a:ext cx="1163878" cy="104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8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ca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6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47597" y="158214"/>
              <a:ext cx="1023937" cy="10358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solidFill>
                  <a:schemeClr val="bg1"/>
                </a:solidFill>
              </a:endParaRPr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2" y="-11104"/>
            <a:ext cx="1368013" cy="130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82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1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5" descr="dvbbsb.png">
            <a:extLst>
              <a:ext uri="{FF2B5EF4-FFF2-40B4-BE49-F238E27FC236}">
                <a16:creationId xmlns:a16="http://schemas.microsoft.com/office/drawing/2014/main" id="{C7FEBEA0-2609-4B43-AF94-718CE77E08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-1"/>
            <a:ext cx="6548430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432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Eskol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1826378" cy="1807452"/>
            <a:chOff x="0" y="0"/>
            <a:chExt cx="1826378" cy="1807452"/>
          </a:xfrm>
        </p:grpSpPr>
        <p:pic>
          <p:nvPicPr>
            <p:cNvPr id="7" name="Imagen 4">
              <a:extLst>
                <a:ext uri="{FF2B5EF4-FFF2-40B4-BE49-F238E27FC236}">
                  <a16:creationId xmlns:a16="http://schemas.microsoft.com/office/drawing/2014/main" id="{515488D9-A4EB-9247-86E0-1D6F089F731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826378" cy="1807452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 userDrawn="1"/>
          </p:nvSpPr>
          <p:spPr>
            <a:xfrm>
              <a:off x="147597" y="158214"/>
              <a:ext cx="1023937" cy="10358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>
                <a:solidFill>
                  <a:schemeClr val="bg1"/>
                </a:solidFill>
              </a:endParaRPr>
            </a:p>
          </p:txBody>
        </p:sp>
      </p:grp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2" y="-11104"/>
            <a:ext cx="1368013" cy="130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150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MU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55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1 - 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2"/>
          <a:stretch/>
        </p:blipFill>
        <p:spPr>
          <a:xfrm rot="10800000">
            <a:off x="71336" y="4712421"/>
            <a:ext cx="5019110" cy="2277316"/>
          </a:xfrm>
          <a:prstGeom prst="rect">
            <a:avLst/>
          </a:prstGeom>
        </p:spPr>
      </p:pic>
      <p:pic>
        <p:nvPicPr>
          <p:cNvPr id="6" name="Imagen 5" descr="adasdasd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0" r="32820"/>
          <a:stretch/>
        </p:blipFill>
        <p:spPr>
          <a:xfrm rot="10800000">
            <a:off x="-3" y="613372"/>
            <a:ext cx="9809599" cy="637636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5549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25549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chemeClr val="accen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" y="3688"/>
            <a:ext cx="1859933" cy="166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815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portada 2 -Profesionalentzako Prestakuntza">
    <p:bg>
      <p:bgPr>
        <a:solidFill>
          <a:srgbClr val="0531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49457" y="5319253"/>
            <a:ext cx="2672863" cy="1150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indent="0">
              <a:buNone/>
              <a:defRPr sz="12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indent="0">
              <a:buNone/>
              <a:defRPr sz="11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indent="0">
              <a:buNone/>
              <a:defRPr sz="105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6378" cy="18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2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Eskol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4" name="Grupo 3"/>
          <p:cNvGrpSpPr/>
          <p:nvPr userDrawn="1"/>
        </p:nvGrpSpPr>
        <p:grpSpPr>
          <a:xfrm>
            <a:off x="0" y="0"/>
            <a:ext cx="2184872" cy="2162231"/>
            <a:chOff x="0" y="0"/>
            <a:chExt cx="2184872" cy="2162231"/>
          </a:xfrm>
        </p:grpSpPr>
        <p:pic>
          <p:nvPicPr>
            <p:cNvPr id="10" name="Imagen 7">
              <a:extLst>
                <a:ext uri="{FF2B5EF4-FFF2-40B4-BE49-F238E27FC236}">
                  <a16:creationId xmlns:a16="http://schemas.microsoft.com/office/drawing/2014/main" id="{772BB687-5563-CE41-B322-1DCFDF987B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184872" cy="2162231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 userDrawn="1"/>
          </p:nvSpPr>
          <p:spPr>
            <a:xfrm>
              <a:off x="122201" y="222250"/>
              <a:ext cx="1489075" cy="13643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" y="31364"/>
            <a:ext cx="1631950" cy="155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8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MU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06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2 - Profesionalentzako Prestakuntza">
    <p:bg>
      <p:bgPr>
        <a:solidFill>
          <a:srgbClr val="00A3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9">
            <a:extLst>
              <a:ext uri="{FF2B5EF4-FFF2-40B4-BE49-F238E27FC236}">
                <a16:creationId xmlns:a16="http://schemas.microsoft.com/office/drawing/2014/main" id="{617E215C-6F53-0B4B-A3E8-4F644F282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54944" y="692754"/>
            <a:ext cx="7851056" cy="616524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73913" y="2703494"/>
            <a:ext cx="4393687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FFFFFF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73913" y="4120284"/>
            <a:ext cx="4393687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4AA4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184872" cy="216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1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>
            <a:extLst>
              <a:ext uri="{FF2B5EF4-FFF2-40B4-BE49-F238E27FC236}">
                <a16:creationId xmlns:a16="http://schemas.microsoft.com/office/drawing/2014/main" id="{1C62DA92-35E3-6244-8259-2ED416B691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"/>
            <a:ext cx="6986349" cy="6287714"/>
          </a:xfrm>
          <a:prstGeom prst="rect">
            <a:avLst/>
          </a:prstGeom>
        </p:spPr>
      </p:pic>
      <p:pic>
        <p:nvPicPr>
          <p:cNvPr id="11" name="Imagen 7">
            <a:extLst>
              <a:ext uri="{FF2B5EF4-FFF2-40B4-BE49-F238E27FC236}">
                <a16:creationId xmlns:a16="http://schemas.microsoft.com/office/drawing/2014/main" id="{0F63708B-52D5-0940-890B-ED33E002B2D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Nº</a:t>
            </a:r>
          </a:p>
        </p:txBody>
      </p:sp>
    </p:spTree>
    <p:extLst>
      <p:ext uri="{BB962C8B-B14F-4D97-AF65-F5344CB8AC3E}">
        <p14:creationId xmlns:p14="http://schemas.microsoft.com/office/powerpoint/2010/main" val="1703091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secc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7">
            <a:extLst>
              <a:ext uri="{FF2B5EF4-FFF2-40B4-BE49-F238E27FC236}">
                <a16:creationId xmlns:a16="http://schemas.microsoft.com/office/drawing/2014/main" id="{F2F42047-0EBB-8647-BC6A-5A0A93590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011611" cy="6310450"/>
          </a:xfrm>
          <a:prstGeom prst="rect">
            <a:avLst/>
          </a:prstGeom>
        </p:spPr>
      </p:pic>
      <p:pic>
        <p:nvPicPr>
          <p:cNvPr id="11" name="Imagen 8">
            <a:extLst>
              <a:ext uri="{FF2B5EF4-FFF2-40B4-BE49-F238E27FC236}">
                <a16:creationId xmlns:a16="http://schemas.microsoft.com/office/drawing/2014/main" id="{CE87A804-F809-7545-AB4C-74239CD541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935376"/>
            <a:ext cx="1855656" cy="3181125"/>
          </a:xfrm>
          <a:prstGeom prst="rect">
            <a:avLst/>
          </a:prstGeom>
        </p:spPr>
      </p:pic>
      <p:sp>
        <p:nvSpPr>
          <p:cNvPr id="19" name="CuadroTexto 18"/>
          <p:cNvSpPr txBox="1"/>
          <p:nvPr userDrawn="1"/>
        </p:nvSpPr>
        <p:spPr>
          <a:xfrm>
            <a:off x="6278477" y="-11440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sz="1800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388110" y="2754427"/>
            <a:ext cx="3295110" cy="1362075"/>
          </a:xfrm>
          <a:noFill/>
        </p:spPr>
        <p:txBody>
          <a:bodyPr anchor="b">
            <a:normAutofit/>
          </a:bodyPr>
          <a:lstStyle>
            <a:lvl1pPr marL="0" indent="0" algn="l">
              <a:buNone/>
              <a:defRPr sz="3200" b="0" cap="none">
                <a:solidFill>
                  <a:srgbClr val="004851"/>
                </a:solidFill>
              </a:defRPr>
            </a:lvl1pPr>
          </a:lstStyle>
          <a:p>
            <a:r>
              <a:rPr lang="es-ES_tradnl" dirty="0" err="1"/>
              <a:t>Click</a:t>
            </a:r>
            <a:r>
              <a:rPr lang="es-ES_tradnl" dirty="0"/>
              <a:t> to </a:t>
            </a:r>
            <a:r>
              <a:rPr lang="es-ES_tradnl" dirty="0" err="1"/>
              <a:t>edit</a:t>
            </a:r>
            <a:r>
              <a:rPr lang="es-ES_tradnl" dirty="0"/>
              <a:t> master </a:t>
            </a:r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2388110" y="4171217"/>
            <a:ext cx="3295110" cy="1184275"/>
          </a:xfrm>
          <a:prstGeom prst="rect">
            <a:avLst/>
          </a:prstGeom>
          <a:noFill/>
        </p:spPr>
        <p:txBody>
          <a:bodyPr anchor="t"/>
          <a:lstStyle>
            <a:lvl1pPr marL="0" indent="0" algn="l">
              <a:buNone/>
              <a:defRPr sz="2000" b="0" i="0">
                <a:solidFill>
                  <a:srgbClr val="00A3A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0" hasCustomPrompt="1"/>
          </p:nvPr>
        </p:nvSpPr>
        <p:spPr>
          <a:xfrm>
            <a:off x="495240" y="2771844"/>
            <a:ext cx="722434" cy="7667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3600" b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Nº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rencia 1 - Esk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039" y="-17539"/>
            <a:ext cx="1105341" cy="1053381"/>
          </a:xfrm>
          <a:prstGeom prst="rect">
            <a:avLst/>
          </a:prstGeom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22031" y="6467092"/>
            <a:ext cx="1180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2D72A43D-7419-4C41-A920-C6E38643746D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694" y="6460529"/>
            <a:ext cx="4777367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10077" y="6460528"/>
            <a:ext cx="1111893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AFCC-F5D5-2E44-8A1E-A2568632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831EFA9-70A5-5243-AF18-1C79AB9D8F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2031" y="1275347"/>
            <a:ext cx="8299939" cy="48127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45131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22032" y="472037"/>
            <a:ext cx="7664693" cy="42815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422031" y="6460528"/>
            <a:ext cx="11653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AE4B82-6DFA-A543-B435-4398A9590E55}" type="datetime3">
              <a:rPr lang="es-ES_tradnl" smtClean="0"/>
              <a:t>27.12.22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9102" y="6460528"/>
            <a:ext cx="44206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459" y="6460527"/>
            <a:ext cx="1170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7356FEA-1119-414E-9BDA-0F3F06B9EA5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78C87-DD0E-9E43-989E-9A54981B0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2031" y="1219200"/>
            <a:ext cx="8299938" cy="495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12546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5" r:id="rId2"/>
    <p:sldLayoutId id="2147483718" r:id="rId3"/>
    <p:sldLayoutId id="2147483710" r:id="rId4"/>
    <p:sldLayoutId id="2147483719" r:id="rId5"/>
    <p:sldLayoutId id="2147483712" r:id="rId6"/>
    <p:sldLayoutId id="2147483701" r:id="rId7"/>
    <p:sldLayoutId id="2147483678" r:id="rId8"/>
    <p:sldLayoutId id="2147483703" r:id="rId9"/>
    <p:sldLayoutId id="2147483728" r:id="rId10"/>
    <p:sldLayoutId id="2147483748" r:id="rId11"/>
    <p:sldLayoutId id="2147483696" r:id="rId12"/>
    <p:sldLayoutId id="2147483740" r:id="rId13"/>
    <p:sldLayoutId id="2147483743" r:id="rId14"/>
    <p:sldLayoutId id="2147483697" r:id="rId15"/>
    <p:sldLayoutId id="2147483744" r:id="rId16"/>
    <p:sldLayoutId id="2147483747" r:id="rId17"/>
    <p:sldLayoutId id="2147483677" r:id="rId18"/>
    <p:sldLayoutId id="2147483732" r:id="rId19"/>
    <p:sldLayoutId id="2147483735" r:id="rId20"/>
    <p:sldLayoutId id="2147483692" r:id="rId21"/>
    <p:sldLayoutId id="2147483737" r:id="rId22"/>
    <p:sldLayoutId id="2147483736" r:id="rId23"/>
    <p:sldLayoutId id="2147483709" r:id="rId24"/>
    <p:sldLayoutId id="2147483655" r:id="rId25"/>
    <p:sldLayoutId id="2147483720" r:id="rId26"/>
    <p:sldLayoutId id="2147483721" r:id="rId27"/>
    <p:sldLayoutId id="2147483708" r:id="rId28"/>
    <p:sldLayoutId id="2147483724" r:id="rId29"/>
    <p:sldLayoutId id="2147483725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accent2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457200" marR="0" indent="-457200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4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32" marR="0" indent="-28574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 panose="020B0604020202020204" pitchFamily="34" charset="0"/>
        <a:buChar char="•"/>
        <a:tabLst/>
        <a:defRPr lang="es-ES_tradnl" sz="2000" b="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•"/>
        <a:tabLst/>
        <a:defRPr lang="es-ES_tradnl" sz="18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rial"/>
        <a:buChar char="–"/>
        <a:tabLst/>
        <a:defRPr lang="es-ES_tradnl" sz="1600" kern="1200" noProof="0" dirty="0" smtClean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marR="0" indent="-228594" algn="l" defTabSz="457189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00A3AE"/>
        </a:buClr>
        <a:buSzTx/>
        <a:buFont typeface="AppleSymbols" panose="02000000000000000000" pitchFamily="2" charset="-79"/>
        <a:buChar char="⎻"/>
        <a:tabLst/>
        <a:defRPr lang="en-US" sz="1600" b="0" kern="1200" noProof="0" dirty="0">
          <a:solidFill>
            <a:srgbClr val="00485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iaizpuru@mondragon.edu" TargetMode="External"/><Relationship Id="rId2" Type="http://schemas.openxmlformats.org/officeDocument/2006/relationships/hyperlink" Target="mailto:jdelolmo@mondragon.edu" TargetMode="Externa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Scooter motor requirements</a:t>
            </a:r>
            <a:endParaRPr lang="en-US" sz="1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328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02.01.23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requirements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24 V battery voltage.</a:t>
            </a:r>
          </a:p>
          <a:p>
            <a:r>
              <a:rPr lang="es-ES" dirty="0"/>
              <a:t>In-Wheel motor.</a:t>
            </a:r>
          </a:p>
          <a:p>
            <a:r>
              <a:rPr lang="es-ES" dirty="0"/>
              <a:t>10-inch, </a:t>
            </a:r>
            <a:r>
              <a:rPr lang="es-ES" dirty="0" err="1"/>
              <a:t>inflatable</a:t>
            </a:r>
            <a:r>
              <a:rPr lang="es-ES" dirty="0"/>
              <a:t>.</a:t>
            </a:r>
          </a:p>
          <a:p>
            <a:r>
              <a:rPr lang="es-ES" dirty="0" err="1"/>
              <a:t>Maximum</a:t>
            </a:r>
            <a:r>
              <a:rPr lang="es-ES" dirty="0"/>
              <a:t> </a:t>
            </a:r>
            <a:r>
              <a:rPr lang="es-ES" dirty="0" err="1"/>
              <a:t>weight</a:t>
            </a:r>
            <a:r>
              <a:rPr lang="es-ES" dirty="0"/>
              <a:t>: 4 kg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2068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1"/>
          <p:cNvSpPr txBox="1">
            <a:spLocks/>
          </p:cNvSpPr>
          <p:nvPr/>
        </p:nvSpPr>
        <p:spPr>
          <a:xfrm>
            <a:off x="3255254" y="2648673"/>
            <a:ext cx="2895602" cy="1150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 Nova Light" charset="0"/>
                <a:ea typeface="Arial Nova Light" charset="0"/>
                <a:cs typeface="Arial Nova Light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400" b="1" dirty="0" err="1"/>
              <a:t>Eskerrik</a:t>
            </a:r>
            <a:r>
              <a:rPr lang="es-ES" sz="2400" b="1" dirty="0"/>
              <a:t> </a:t>
            </a:r>
            <a:r>
              <a:rPr lang="es-ES" sz="2400" b="1" dirty="0" err="1"/>
              <a:t>asko</a:t>
            </a:r>
            <a:endParaRPr lang="es-ES" sz="2400" b="1" dirty="0"/>
          </a:p>
          <a:p>
            <a:pPr algn="ctr"/>
            <a:r>
              <a:rPr lang="es-ES" sz="2400" b="1" dirty="0"/>
              <a:t>Muchas gracias</a:t>
            </a:r>
          </a:p>
          <a:p>
            <a:pPr algn="ctr"/>
            <a:r>
              <a:rPr lang="es-ES" sz="2400" b="1" dirty="0" err="1"/>
              <a:t>Thank</a:t>
            </a:r>
            <a:r>
              <a:rPr lang="es-ES" sz="2400" b="1" dirty="0"/>
              <a:t> </a:t>
            </a:r>
            <a:r>
              <a:rPr lang="es-ES" sz="2400" b="1" dirty="0" err="1"/>
              <a:t>you</a:t>
            </a:r>
            <a:endParaRPr lang="es-ES" sz="2400" b="1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15783" y="4098454"/>
            <a:ext cx="3712873" cy="17581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None/>
              <a:tabLst/>
              <a:defRPr lang="es-ES_tradnl" sz="140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8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 panose="020B0604020202020204" pitchFamily="34" charset="0"/>
              <a:buNone/>
              <a:tabLst/>
              <a:defRPr lang="es-ES_tradnl" sz="120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914377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10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371566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rial"/>
              <a:buNone/>
              <a:tabLst/>
              <a:defRPr lang="es-ES_tradnl" sz="105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1828755" marR="0" indent="0" algn="l" defTabSz="45718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A3AE"/>
              </a:buClr>
              <a:buSzTx/>
              <a:buFont typeface="AppleSymbols" panose="02000000000000000000" pitchFamily="2" charset="-79"/>
              <a:buNone/>
              <a:tabLst/>
              <a:defRPr lang="en-US" sz="1050" b="0" i="0" kern="1200" noProof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/>
              <a:t>Jon del Olmo Larrañaga</a:t>
            </a:r>
          </a:p>
          <a:p>
            <a:r>
              <a:rPr lang="es-ES" sz="1100" dirty="0">
                <a:hlinkClick r:id="rId2"/>
              </a:rPr>
              <a:t>jdelolmo@mondragon.edu</a:t>
            </a:r>
            <a:endParaRPr lang="es-ES" sz="1100" dirty="0"/>
          </a:p>
          <a:p>
            <a:endParaRPr lang="es-ES" sz="1100" dirty="0"/>
          </a:p>
          <a:p>
            <a:r>
              <a:rPr lang="es-ES" sz="1400" b="1" dirty="0" err="1"/>
              <a:t>Iosu</a:t>
            </a:r>
            <a:r>
              <a:rPr lang="es-ES" sz="1400" b="1" dirty="0"/>
              <a:t> Aizpuru Larrañaga</a:t>
            </a:r>
          </a:p>
          <a:p>
            <a:r>
              <a:rPr lang="es-ES" sz="800" dirty="0">
                <a:hlinkClick r:id="rId3"/>
              </a:rPr>
              <a:t>iaizpuru@mondragon.edu</a:t>
            </a:r>
            <a:endParaRPr lang="es-ES" sz="800" dirty="0"/>
          </a:p>
          <a:p>
            <a:endParaRPr lang="es-ES" sz="1100" dirty="0"/>
          </a:p>
          <a:p>
            <a:endParaRPr lang="es-ES" sz="1100" dirty="0"/>
          </a:p>
          <a:p>
            <a:r>
              <a:rPr lang="es-ES" sz="1100" dirty="0" err="1"/>
              <a:t>Orona</a:t>
            </a:r>
            <a:r>
              <a:rPr lang="es-ES" sz="1100" dirty="0"/>
              <a:t> Ideo - </a:t>
            </a:r>
            <a:r>
              <a:rPr lang="es-ES" sz="1100" dirty="0" err="1"/>
              <a:t>Fundazioa</a:t>
            </a:r>
            <a:r>
              <a:rPr lang="es-ES" sz="1100" dirty="0"/>
              <a:t> </a:t>
            </a:r>
            <a:r>
              <a:rPr lang="es-ES" sz="1100" dirty="0" err="1"/>
              <a:t>eraikuntza</a:t>
            </a:r>
            <a:endParaRPr lang="es-ES" sz="1100" dirty="0"/>
          </a:p>
          <a:p>
            <a:r>
              <a:rPr lang="es-ES" sz="1100" dirty="0" err="1"/>
              <a:t>Jauregi</a:t>
            </a:r>
            <a:r>
              <a:rPr lang="es-ES" sz="1100" dirty="0"/>
              <a:t> Bailara, </a:t>
            </a:r>
            <a:r>
              <a:rPr lang="es-ES" sz="1100" dirty="0" err="1"/>
              <a:t>z.g</a:t>
            </a:r>
            <a:r>
              <a:rPr lang="es-ES" sz="1100" dirty="0"/>
              <a:t>.</a:t>
            </a:r>
          </a:p>
          <a:p>
            <a:r>
              <a:rPr lang="es-ES" sz="1100" dirty="0"/>
              <a:t>20120 Hernani (</a:t>
            </a:r>
            <a:r>
              <a:rPr lang="es-ES" sz="1100" dirty="0" err="1"/>
              <a:t>Gipuzkoa</a:t>
            </a:r>
            <a:r>
              <a:rPr lang="es-ES" sz="1100" dirty="0"/>
              <a:t>)</a:t>
            </a:r>
          </a:p>
          <a:p>
            <a:r>
              <a:rPr lang="es-ES" sz="1100" dirty="0"/>
              <a:t>Tel. : +(34) 943 739765</a:t>
            </a:r>
          </a:p>
          <a:p>
            <a:r>
              <a:rPr lang="es-ES" sz="1100" dirty="0"/>
              <a:t>www.mondragon.edu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97440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E37D71A-0A95-48B6-91F7-6A96CCCEE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65FDD1F-A088-42E9-99D0-10EDE0ED4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F6CFB1-B273-46C4-A51D-9E7A8C23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01EA1E0-7A88-4E73-848C-16262141E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Introduction</a:t>
            </a:r>
            <a:endParaRPr lang="es-E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D3591743-E0F0-4145-AE42-5AB255F302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rial Nova Light" panose="020B0304020202020204" pitchFamily="34" charset="0"/>
              </a:rPr>
              <a:t>This document presents the requirements for a electric scooter motor.</a:t>
            </a:r>
          </a:p>
          <a:p>
            <a:pPr>
              <a:buFont typeface="+mj-lt"/>
              <a:buAutoNum type="arabicPeriod"/>
            </a:pPr>
            <a:endParaRPr lang="en-US" i="0" dirty="0">
              <a:solidFill>
                <a:schemeClr val="tx1"/>
              </a:solidFill>
              <a:effectLst/>
              <a:latin typeface="Arial Nova Light" panose="020B0304020202020204" pitchFamily="34" charset="0"/>
            </a:endParaRPr>
          </a:p>
          <a:p>
            <a:pPr marL="0" indent="0">
              <a:buNone/>
            </a:pPr>
            <a:endParaRPr lang="en-US" i="0" dirty="0">
              <a:solidFill>
                <a:srgbClr val="454545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350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agen 32">
            <a:extLst>
              <a:ext uri="{FF2B5EF4-FFF2-40B4-BE49-F238E27FC236}">
                <a16:creationId xmlns:a16="http://schemas.microsoft.com/office/drawing/2014/main" id="{8A24104D-FD36-4FAF-B26F-48F01A2E4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127" y="1362151"/>
            <a:ext cx="6680991" cy="4985862"/>
          </a:xfrm>
          <a:prstGeom prst="rect">
            <a:avLst/>
          </a:prstGeom>
        </p:spPr>
      </p:pic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E37D71A-0A95-48B6-91F7-6A96CCCEE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27.12.22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65FDD1F-A088-42E9-99D0-10EDE0ED4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F6CFB1-B273-46C4-A51D-9E7A8C23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401EA1E0-7A88-4E73-848C-16262141E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General </a:t>
            </a:r>
            <a:r>
              <a:rPr lang="es-ES" dirty="0" err="1"/>
              <a:t>description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the scooter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1603765-DB27-4D59-A205-EAF34005C15F}"/>
              </a:ext>
            </a:extLst>
          </p:cNvPr>
          <p:cNvSpPr txBox="1"/>
          <p:nvPr/>
        </p:nvSpPr>
        <p:spPr>
          <a:xfrm>
            <a:off x="549275" y="3897925"/>
            <a:ext cx="2107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rial Nova Light" panose="020B0304020202020204" pitchFamily="34" charset="0"/>
              </a:rPr>
              <a:t>In-wheel motor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60D78727-D079-432F-B840-5167AEA2148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602924" y="4267257"/>
            <a:ext cx="311601" cy="461957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A223DB8A-43DA-48F3-9DC7-7BA1BDCACAB6}"/>
              </a:ext>
            </a:extLst>
          </p:cNvPr>
          <p:cNvCxnSpPr>
            <a:cxnSpLocks/>
          </p:cNvCxnSpPr>
          <p:nvPr/>
        </p:nvCxnSpPr>
        <p:spPr>
          <a:xfrm flipH="1">
            <a:off x="4025620" y="4267257"/>
            <a:ext cx="575960" cy="862557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DA44ECBF-929F-40E9-9E89-1741C2B10C7B}"/>
              </a:ext>
            </a:extLst>
          </p:cNvPr>
          <p:cNvSpPr txBox="1"/>
          <p:nvPr/>
        </p:nvSpPr>
        <p:spPr>
          <a:xfrm>
            <a:off x="4122138" y="3923382"/>
            <a:ext cx="4107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Arial Nova Light" panose="020B0304020202020204" pitchFamily="34" charset="0"/>
              </a:rPr>
              <a:t>Embedded battery and electronics</a:t>
            </a:r>
            <a:endParaRPr lang="en-US" dirty="0">
              <a:solidFill>
                <a:schemeClr val="tx1"/>
              </a:solidFill>
              <a:latin typeface="Arial Nova Light" panose="020B0304020202020204" pitchFamily="34" charset="0"/>
            </a:endParaRP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72F61ECB-C709-49BE-BE39-D925CD4DAB6B}"/>
              </a:ext>
            </a:extLst>
          </p:cNvPr>
          <p:cNvCxnSpPr>
            <a:cxnSpLocks/>
          </p:cNvCxnSpPr>
          <p:nvPr/>
        </p:nvCxnSpPr>
        <p:spPr>
          <a:xfrm flipH="1">
            <a:off x="3132356" y="3238500"/>
            <a:ext cx="1427021" cy="127413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5A6EB78-A081-418A-97DC-91201C6F4FD4}"/>
              </a:ext>
            </a:extLst>
          </p:cNvPr>
          <p:cNvSpPr txBox="1"/>
          <p:nvPr/>
        </p:nvSpPr>
        <p:spPr>
          <a:xfrm>
            <a:off x="4775032" y="3026943"/>
            <a:ext cx="4107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 err="1">
                <a:latin typeface="Arial Nova Light" panose="020B0304020202020204" pitchFamily="34" charset="0"/>
              </a:rPr>
              <a:t>Aluminium</a:t>
            </a:r>
            <a:r>
              <a:rPr lang="en-US" dirty="0">
                <a:latin typeface="Arial Nova Light" panose="020B0304020202020204" pitchFamily="34" charset="0"/>
              </a:rPr>
              <a:t> frame</a:t>
            </a:r>
            <a:endParaRPr lang="en-US" dirty="0">
              <a:solidFill>
                <a:schemeClr val="tx1"/>
              </a:solidFill>
              <a:latin typeface="Arial Nova Light" panose="020B0304020202020204" pitchFamily="34" charset="0"/>
            </a:endParaRP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F86FEA2D-B57C-4E03-B438-0E99665A931C}"/>
              </a:ext>
            </a:extLst>
          </p:cNvPr>
          <p:cNvCxnSpPr>
            <a:cxnSpLocks/>
          </p:cNvCxnSpPr>
          <p:nvPr/>
        </p:nvCxnSpPr>
        <p:spPr>
          <a:xfrm flipH="1">
            <a:off x="3206163" y="1485780"/>
            <a:ext cx="533400" cy="8047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6BD6974-D263-43E9-9C9D-539E6334FC0E}"/>
              </a:ext>
            </a:extLst>
          </p:cNvPr>
          <p:cNvSpPr txBox="1"/>
          <p:nvPr/>
        </p:nvSpPr>
        <p:spPr>
          <a:xfrm>
            <a:off x="3781766" y="1301114"/>
            <a:ext cx="3032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Arial Nova Light" panose="020B0304020202020204" pitchFamily="34" charset="0"/>
              </a:rPr>
              <a:t>Display</a:t>
            </a:r>
            <a:endParaRPr lang="en-US" dirty="0">
              <a:solidFill>
                <a:schemeClr val="tx1"/>
              </a:solidFill>
              <a:latin typeface="Arial Nova Light" panose="020B0304020202020204" pitchFamily="34" charset="0"/>
            </a:endParaRPr>
          </a:p>
        </p:txBody>
      </p: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B166EA46-60DD-4C4B-883A-F288F3FD5D9C}"/>
              </a:ext>
            </a:extLst>
          </p:cNvPr>
          <p:cNvCxnSpPr>
            <a:cxnSpLocks/>
          </p:cNvCxnSpPr>
          <p:nvPr/>
        </p:nvCxnSpPr>
        <p:spPr>
          <a:xfrm>
            <a:off x="2170694" y="1362151"/>
            <a:ext cx="401056" cy="12362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613A3867-22E0-4917-B246-25D910ED3082}"/>
              </a:ext>
            </a:extLst>
          </p:cNvPr>
          <p:cNvSpPr txBox="1"/>
          <p:nvPr/>
        </p:nvSpPr>
        <p:spPr>
          <a:xfrm>
            <a:off x="513199" y="1196920"/>
            <a:ext cx="16574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latin typeface="Arial Nova Light" panose="020B0304020202020204" pitchFamily="34" charset="0"/>
              </a:rPr>
              <a:t>Manual throttle</a:t>
            </a:r>
            <a:endParaRPr lang="en-US" dirty="0">
              <a:solidFill>
                <a:schemeClr val="tx1"/>
              </a:solidFill>
              <a:latin typeface="Arial Nova Light" panose="020B0304020202020204" pitchFamily="34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953C174-3988-4B3E-902A-1E188C66EB09}"/>
              </a:ext>
            </a:extLst>
          </p:cNvPr>
          <p:cNvSpPr txBox="1"/>
          <p:nvPr/>
        </p:nvSpPr>
        <p:spPr>
          <a:xfrm>
            <a:off x="4466492" y="2094879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rial Nova Light" panose="020B0304020202020204" pitchFamily="34" charset="0"/>
              </a:rPr>
              <a:t>Maximum scooter speed: 25 km/h</a:t>
            </a:r>
          </a:p>
        </p:txBody>
      </p:sp>
    </p:spTree>
    <p:extLst>
      <p:ext uri="{BB962C8B-B14F-4D97-AF65-F5344CB8AC3E}">
        <p14:creationId xmlns:p14="http://schemas.microsoft.com/office/powerpoint/2010/main" val="2171749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02.01.23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1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477A634-1368-4AEC-B01E-87E83EE11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1" y="1792664"/>
            <a:ext cx="4492869" cy="2506188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934DA66A-76A0-4062-A201-24E64AAE0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397" y="3657600"/>
            <a:ext cx="4530041" cy="2616695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9F7CD972-02E6-4A12-9774-250E9BCAB325}"/>
              </a:ext>
            </a:extLst>
          </p:cNvPr>
          <p:cNvSpPr txBox="1"/>
          <p:nvPr/>
        </p:nvSpPr>
        <p:spPr>
          <a:xfrm>
            <a:off x="4985238" y="2281808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>
                <a:latin typeface="Arial Nova Light" panose="020B0304020202020204" pitchFamily="34" charset="0"/>
              </a:rPr>
              <a:t>Profile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equivalent</a:t>
            </a:r>
            <a:r>
              <a:rPr lang="es-ES" dirty="0">
                <a:latin typeface="Arial Nova Light" panose="020B0304020202020204" pitchFamily="34" charset="0"/>
              </a:rPr>
              <a:t> torque: 1.27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traction</a:t>
            </a:r>
            <a:r>
              <a:rPr lang="es-ES" dirty="0">
                <a:latin typeface="Arial Nova Light" panose="020B0304020202020204" pitchFamily="34" charset="0"/>
              </a:rPr>
              <a:t> torque: 2.92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braking</a:t>
            </a:r>
            <a:r>
              <a:rPr lang="es-ES" dirty="0">
                <a:latin typeface="Arial Nova Light" panose="020B0304020202020204" pitchFamily="34" charset="0"/>
              </a:rPr>
              <a:t> torque: 6.09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speed</a:t>
            </a:r>
            <a:r>
              <a:rPr lang="es-ES" dirty="0">
                <a:latin typeface="Arial Nova Light" panose="020B0304020202020204" pitchFamily="34" charset="0"/>
              </a:rPr>
              <a:t>: 1503 rpm</a:t>
            </a:r>
          </a:p>
        </p:txBody>
      </p:sp>
    </p:spTree>
    <p:extLst>
      <p:ext uri="{BB962C8B-B14F-4D97-AF65-F5344CB8AC3E}">
        <p14:creationId xmlns:p14="http://schemas.microsoft.com/office/powerpoint/2010/main" val="399906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02.01.23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1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7D90990C-C594-4C33-A8E7-10099ED0D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715" y="1911293"/>
            <a:ext cx="7356569" cy="411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97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4A8DFA36-625E-434E-92CE-E02CE61A6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09" y="1952338"/>
            <a:ext cx="4429033" cy="2505600"/>
          </a:xfrm>
          <a:prstGeom prst="rect">
            <a:avLst/>
          </a:prstGeom>
        </p:spPr>
      </p:pic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02.01.23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2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F7CD972-02E6-4A12-9774-250E9BCAB325}"/>
              </a:ext>
            </a:extLst>
          </p:cNvPr>
          <p:cNvSpPr txBox="1"/>
          <p:nvPr/>
        </p:nvSpPr>
        <p:spPr>
          <a:xfrm>
            <a:off x="5213838" y="2272878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>
                <a:latin typeface="Arial Nova Light" panose="020B0304020202020204" pitchFamily="34" charset="0"/>
              </a:rPr>
              <a:t>Profile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equivalent</a:t>
            </a:r>
            <a:r>
              <a:rPr lang="es-ES" dirty="0">
                <a:latin typeface="Arial Nova Light" panose="020B0304020202020204" pitchFamily="34" charset="0"/>
              </a:rPr>
              <a:t> torque: 1.79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traction</a:t>
            </a:r>
            <a:r>
              <a:rPr lang="es-ES" dirty="0">
                <a:latin typeface="Arial Nova Light" panose="020B0304020202020204" pitchFamily="34" charset="0"/>
              </a:rPr>
              <a:t> torque: 7.76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braking</a:t>
            </a:r>
            <a:r>
              <a:rPr lang="es-ES" dirty="0">
                <a:latin typeface="Arial Nova Light" panose="020B0304020202020204" pitchFamily="34" charset="0"/>
              </a:rPr>
              <a:t> torque: 5.88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speed</a:t>
            </a:r>
            <a:r>
              <a:rPr lang="es-ES" dirty="0">
                <a:latin typeface="Arial Nova Light" panose="020B0304020202020204" pitchFamily="34" charset="0"/>
              </a:rPr>
              <a:t>: 2649 rpm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C2F98C6-8421-4464-A214-A837E11E7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372" y="3961492"/>
            <a:ext cx="4337713" cy="25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09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02.01.23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2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340477E-6826-46C0-B368-D2B2DFD42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80" y="1976863"/>
            <a:ext cx="7356145" cy="41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176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02.01.23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3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F7CD972-02E6-4A12-9774-250E9BCAB325}"/>
              </a:ext>
            </a:extLst>
          </p:cNvPr>
          <p:cNvSpPr txBox="1"/>
          <p:nvPr/>
        </p:nvSpPr>
        <p:spPr>
          <a:xfrm>
            <a:off x="5213838" y="2272878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>
                <a:latin typeface="Arial Nova Light" panose="020B0304020202020204" pitchFamily="34" charset="0"/>
              </a:rPr>
              <a:t>Profile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equivalent</a:t>
            </a:r>
            <a:r>
              <a:rPr lang="es-ES" dirty="0">
                <a:latin typeface="Arial Nova Light" panose="020B0304020202020204" pitchFamily="34" charset="0"/>
              </a:rPr>
              <a:t> torque: 1.03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traction</a:t>
            </a:r>
            <a:r>
              <a:rPr lang="es-ES" dirty="0">
                <a:latin typeface="Arial Nova Light" panose="020B0304020202020204" pitchFamily="34" charset="0"/>
              </a:rPr>
              <a:t> torque: 7.20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braking</a:t>
            </a:r>
            <a:r>
              <a:rPr lang="es-ES" dirty="0">
                <a:latin typeface="Arial Nova Light" panose="020B0304020202020204" pitchFamily="34" charset="0"/>
              </a:rPr>
              <a:t> torque: 5.84 Nm</a:t>
            </a:r>
          </a:p>
          <a:p>
            <a:r>
              <a:rPr lang="es-ES" dirty="0" err="1">
                <a:latin typeface="Arial Nova Light" panose="020B0304020202020204" pitchFamily="34" charset="0"/>
              </a:rPr>
              <a:t>Maximum</a:t>
            </a:r>
            <a:r>
              <a:rPr lang="es-ES" dirty="0">
                <a:latin typeface="Arial Nova Light" panose="020B0304020202020204" pitchFamily="34" charset="0"/>
              </a:rPr>
              <a:t> </a:t>
            </a:r>
            <a:r>
              <a:rPr lang="es-ES" dirty="0" err="1">
                <a:latin typeface="Arial Nova Light" panose="020B0304020202020204" pitchFamily="34" charset="0"/>
              </a:rPr>
              <a:t>speed</a:t>
            </a:r>
            <a:r>
              <a:rPr lang="es-ES" dirty="0">
                <a:latin typeface="Arial Nova Light" panose="020B0304020202020204" pitchFamily="34" charset="0"/>
              </a:rPr>
              <a:t>: 3320 rpm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27BBCBA3-A4FA-4603-9D5C-19CBE1C9F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2" y="1943408"/>
            <a:ext cx="4429033" cy="25056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73E2E95-0751-4ADC-8C23-129762CE3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670" y="3864269"/>
            <a:ext cx="4337713" cy="25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02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79056EE-5C80-488F-A8FD-29516A9F6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A43D-7419-4C41-A920-C6E38643746D}" type="datetime3">
              <a:rPr lang="es-ES_tradnl" smtClean="0"/>
              <a:pPr/>
              <a:t>02.01.23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63545D2-917D-4D5E-ABF0-006CAC8B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Mondragon Unibertsitatea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11A52-D4C9-4809-82EF-8EB44908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56FEA-1119-414E-9BDA-0F3F06B9EA5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4D26C01-9B90-4E23-8730-5BC17CD2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Typical</a:t>
            </a:r>
            <a:r>
              <a:rPr lang="es-ES" dirty="0"/>
              <a:t> </a:t>
            </a:r>
            <a:r>
              <a:rPr lang="es-ES" dirty="0" err="1"/>
              <a:t>operation</a:t>
            </a:r>
            <a:r>
              <a:rPr lang="es-ES" dirty="0"/>
              <a:t> </a:t>
            </a:r>
            <a:r>
              <a:rPr lang="es-ES" dirty="0" err="1"/>
              <a:t>profiles</a:t>
            </a:r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ACA886-822F-40E8-9230-A6EAA26791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err="1"/>
              <a:t>Profile</a:t>
            </a:r>
            <a:r>
              <a:rPr lang="es-ES" dirty="0"/>
              <a:t> 3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E7FCCE87-B031-48EA-B755-9765033B4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78" y="1976863"/>
            <a:ext cx="7356145" cy="41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950350"/>
      </p:ext>
    </p:extLst>
  </p:cSld>
  <p:clrMapOvr>
    <a:masterClrMapping/>
  </p:clrMapOvr>
</p:sld>
</file>

<file path=ppt/theme/theme1.xml><?xml version="1.0" encoding="utf-8"?>
<a:theme xmlns:a="http://schemas.openxmlformats.org/drawingml/2006/main" name="MU Theme">
  <a:themeElements>
    <a:clrScheme name="Goi Eskola Politeknikoa">
      <a:dk1>
        <a:srgbClr val="004851"/>
      </a:dk1>
      <a:lt1>
        <a:srgbClr val="FFFFFF"/>
      </a:lt1>
      <a:dk2>
        <a:srgbClr val="000000"/>
      </a:dk2>
      <a:lt2>
        <a:srgbClr val="FFC72C"/>
      </a:lt2>
      <a:accent1>
        <a:srgbClr val="004851"/>
      </a:accent1>
      <a:accent2>
        <a:srgbClr val="00A3AD"/>
      </a:accent2>
      <a:accent3>
        <a:srgbClr val="B33D26"/>
      </a:accent3>
      <a:accent4>
        <a:srgbClr val="DC6B2F"/>
      </a:accent4>
      <a:accent5>
        <a:srgbClr val="ED8B00"/>
      </a:accent5>
      <a:accent6>
        <a:srgbClr val="F6C580"/>
      </a:accent6>
      <a:hlink>
        <a:srgbClr val="FFC72C"/>
      </a:hlink>
      <a:folHlink>
        <a:srgbClr val="00485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3AD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oloVerde_MGEP" id="{912D819A-F009-0D4F-A6F2-06FA7B853B4A}" vid="{A10D757F-8599-0D45-BE73-313E7C3AB0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21062</TotalTime>
  <Words>247</Words>
  <Application>Microsoft Office PowerPoint</Application>
  <PresentationFormat>Presentación en pantalla (4:3)</PresentationFormat>
  <Paragraphs>83</Paragraphs>
  <Slides>11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AppleSymbols</vt:lpstr>
      <vt:lpstr>Arial</vt:lpstr>
      <vt:lpstr>Arial Black</vt:lpstr>
      <vt:lpstr>Arial Nova Light</vt:lpstr>
      <vt:lpstr>Calibri</vt:lpstr>
      <vt:lpstr>MU Theme</vt:lpstr>
      <vt:lpstr>Scooter motor requirements</vt:lpstr>
      <vt:lpstr>Introduction</vt:lpstr>
      <vt:lpstr>General description of the scooter</vt:lpstr>
      <vt:lpstr>Typical operation profiles</vt:lpstr>
      <vt:lpstr>Typical operation profiles</vt:lpstr>
      <vt:lpstr>Typical operation profiles</vt:lpstr>
      <vt:lpstr>Typical operation profiles</vt:lpstr>
      <vt:lpstr>Typical operation profiles</vt:lpstr>
      <vt:lpstr>Typical operation profiles</vt:lpstr>
      <vt:lpstr>Other requirements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and knowledge transfer</dc:title>
  <dc:creator>Uribeetxeberria, Roberto</dc:creator>
  <cp:lastModifiedBy>Jon Del Olmo</cp:lastModifiedBy>
  <cp:revision>327</cp:revision>
  <cp:lastPrinted>2018-07-13T13:37:53Z</cp:lastPrinted>
  <dcterms:created xsi:type="dcterms:W3CDTF">2017-11-28T21:27:45Z</dcterms:created>
  <dcterms:modified xsi:type="dcterms:W3CDTF">2023-01-02T09:29:03Z</dcterms:modified>
</cp:coreProperties>
</file>

<file path=docProps/thumbnail.jpeg>
</file>